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660"/>
  </p:normalViewPr>
  <p:slideViewPr>
    <p:cSldViewPr snapToGrid="0">
      <p:cViewPr varScale="1">
        <p:scale>
          <a:sx n="74" d="100"/>
          <a:sy n="74" d="100"/>
        </p:scale>
        <p:origin x="45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7/30/2019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7/30/2019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7/30/2019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7/30/2019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7/30/2019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7/30/2019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7/30/2019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7/30/2019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66390" y="0"/>
            <a:ext cx="7766936" cy="6274191"/>
          </a:xfrm>
        </p:spPr>
        <p:txBody>
          <a:bodyPr/>
          <a:lstStyle/>
          <a:p>
            <a:pPr algn="ctr"/>
            <a:r>
              <a:rPr lang="en-US" sz="4400" dirty="0" smtClean="0"/>
              <a:t>FUEL ECONOMY</a:t>
            </a:r>
            <a:br>
              <a:rPr lang="en-US" sz="4400" dirty="0" smtClean="0"/>
            </a:br>
            <a:r>
              <a:rPr lang="en-US" sz="4400" dirty="0" smtClean="0"/>
              <a:t/>
            </a:r>
            <a:br>
              <a:rPr lang="en-US" sz="4400" dirty="0" smtClean="0"/>
            </a:br>
            <a:r>
              <a:rPr lang="en-US" sz="4400" dirty="0" smtClean="0"/>
              <a:t>INSTITUTION AFFILIATION</a:t>
            </a:r>
            <a:br>
              <a:rPr lang="en-US" sz="4400" dirty="0" smtClean="0"/>
            </a:br>
            <a:r>
              <a:rPr lang="en-US" sz="4400" dirty="0"/>
              <a:t/>
            </a:r>
            <a:br>
              <a:rPr lang="en-US" sz="4400" dirty="0"/>
            </a:br>
            <a:r>
              <a:rPr lang="en-US" sz="4400" dirty="0" smtClean="0"/>
              <a:t>STUDENT’S NAME</a:t>
            </a:r>
            <a:br>
              <a:rPr lang="en-US" sz="4400" dirty="0" smtClean="0"/>
            </a:br>
            <a:r>
              <a:rPr lang="en-US" sz="4400" dirty="0" smtClean="0"/>
              <a:t/>
            </a:r>
            <a:br>
              <a:rPr lang="en-US" sz="4400" dirty="0" smtClean="0"/>
            </a:br>
            <a:r>
              <a:rPr lang="en-US" sz="4400" dirty="0" smtClean="0"/>
              <a:t>DATE </a:t>
            </a:r>
            <a:br>
              <a:rPr lang="en-US" sz="4400" dirty="0" smtClean="0"/>
            </a:br>
            <a:r>
              <a:rPr lang="en-US" sz="4400" dirty="0" smtClean="0"/>
              <a:t/>
            </a:r>
            <a:br>
              <a:rPr lang="en-US" sz="4400" dirty="0" smtClean="0"/>
            </a:br>
            <a:r>
              <a:rPr lang="en-US" sz="4400" dirty="0" smtClean="0"/>
              <a:t> </a:t>
            </a:r>
            <a:endParaRPr lang="en-US" sz="4400" dirty="0"/>
          </a:p>
        </p:txBody>
      </p:sp>
      <p:sp>
        <p:nvSpPr>
          <p:cNvPr id="3" name="Subtitle 2"/>
          <p:cNvSpPr>
            <a:spLocks noGrp="1"/>
          </p:cNvSpPr>
          <p:nvPr>
            <p:ph type="subTitle" idx="1"/>
          </p:nvPr>
        </p:nvSpPr>
        <p:spPr>
          <a:xfrm flipV="1">
            <a:off x="1225713" y="6858000"/>
            <a:ext cx="7766936" cy="45719"/>
          </a:xfrm>
        </p:spPr>
        <p:txBody>
          <a:bodyPr>
            <a:normAutofit fontScale="25000" lnSpcReduction="20000"/>
          </a:bodyPr>
          <a:lstStyle/>
          <a:p>
            <a:endParaRPr lang="en-US" dirty="0"/>
          </a:p>
        </p:txBody>
      </p:sp>
    </p:spTree>
    <p:extLst>
      <p:ext uri="{BB962C8B-B14F-4D97-AF65-F5344CB8AC3E}">
        <p14:creationId xmlns:p14="http://schemas.microsoft.com/office/powerpoint/2010/main" val="2693954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Fuel Economy</a:t>
            </a:r>
          </a:p>
        </p:txBody>
      </p:sp>
      <p:sp>
        <p:nvSpPr>
          <p:cNvPr id="3" name="Content Placeholder 2"/>
          <p:cNvSpPr>
            <a:spLocks noGrp="1"/>
          </p:cNvSpPr>
          <p:nvPr>
            <p:ph idx="1"/>
          </p:nvPr>
        </p:nvSpPr>
        <p:spPr>
          <a:xfrm>
            <a:off x="677334" y="1352282"/>
            <a:ext cx="8596668" cy="4689081"/>
          </a:xfrm>
        </p:spPr>
        <p:txBody>
          <a:bodyPr>
            <a:normAutofit fontScale="92500" lnSpcReduction="10000"/>
          </a:bodyPr>
          <a:lstStyle/>
          <a:p>
            <a:pPr marL="0" indent="0" algn="ctr">
              <a:buNone/>
            </a:pPr>
            <a:r>
              <a:rPr lang="en-US" dirty="0"/>
              <a:t>Factors determining the price of </a:t>
            </a:r>
            <a:r>
              <a:rPr lang="en-US" dirty="0" smtClean="0"/>
              <a:t>gasoline</a:t>
            </a:r>
          </a:p>
          <a:p>
            <a:pPr marL="0" indent="0" algn="ctr">
              <a:buNone/>
            </a:pPr>
            <a:r>
              <a:rPr lang="en-US" dirty="0" smtClean="0"/>
              <a:t>Introduction </a:t>
            </a:r>
          </a:p>
          <a:p>
            <a:pPr marL="0" indent="0">
              <a:buNone/>
            </a:pPr>
            <a:r>
              <a:rPr lang="en-US" dirty="0" smtClean="0"/>
              <a:t>Gasoline </a:t>
            </a:r>
            <a:r>
              <a:rPr lang="en-US" dirty="0"/>
              <a:t>is produced based on the level of octane. The level of octane in gasoline measures its ability to support combustion. </a:t>
            </a:r>
            <a:endParaRPr lang="en-US" dirty="0" smtClean="0"/>
          </a:p>
          <a:p>
            <a:pPr marL="0" indent="0">
              <a:buNone/>
            </a:pPr>
            <a:r>
              <a:rPr lang="en-US" dirty="0" smtClean="0"/>
              <a:t>Gasoline </a:t>
            </a:r>
            <a:r>
              <a:rPr lang="en-US" dirty="0"/>
              <a:t>with a greater level of octane is not highly disposed to explosion and eruption. </a:t>
            </a:r>
            <a:endParaRPr lang="en-US" dirty="0" smtClean="0"/>
          </a:p>
          <a:p>
            <a:pPr marL="0" indent="0">
              <a:buNone/>
            </a:pPr>
            <a:r>
              <a:rPr lang="en-US" dirty="0" smtClean="0"/>
              <a:t>However</a:t>
            </a:r>
            <a:r>
              <a:rPr lang="en-US" dirty="0"/>
              <a:t>, refiners charge high for the fuel resulting from octane, which is the main component that products gasoline while at the same time, quality grade gasoline is the most costly. </a:t>
            </a:r>
            <a:endParaRPr lang="en-US" dirty="0" smtClean="0"/>
          </a:p>
          <a:p>
            <a:pPr marL="0" indent="0">
              <a:buNone/>
            </a:pPr>
            <a:r>
              <a:rPr lang="en-US" dirty="0" smtClean="0"/>
              <a:t>For </a:t>
            </a:r>
            <a:r>
              <a:rPr lang="en-US" dirty="0"/>
              <a:t>instance, from the year 1995 to the year 2006, the difference in price between the different grades of gasoline was frequently around 10¢ per gallon. There was a general increase in prices of gasoline right away from the year 2006. </a:t>
            </a:r>
            <a:endParaRPr lang="en-US" dirty="0" smtClean="0"/>
          </a:p>
          <a:p>
            <a:pPr marL="0" indent="0">
              <a:buNone/>
            </a:pPr>
            <a:r>
              <a:rPr lang="en-US" dirty="0" smtClean="0"/>
              <a:t>Currently</a:t>
            </a:r>
            <a:r>
              <a:rPr lang="en-US" dirty="0"/>
              <a:t>, the yearly average of the cost per gallon of media grade gasoline was around 34¢, which was more than the value of the typical gas. However, the main factors that determine the price of gasoline are the cost of crude oil, refining costs, and profits, distribution and marketing costs and benefits and </a:t>
            </a:r>
            <a:r>
              <a:rPr lang="en-US" dirty="0" smtClean="0"/>
              <a:t>taxes.</a:t>
            </a:r>
            <a:endParaRPr lang="en-US" dirty="0"/>
          </a:p>
        </p:txBody>
      </p:sp>
    </p:spTree>
    <p:extLst>
      <p:ext uri="{BB962C8B-B14F-4D97-AF65-F5344CB8AC3E}">
        <p14:creationId xmlns:p14="http://schemas.microsoft.com/office/powerpoint/2010/main" val="40616641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cost of crude oil</a:t>
            </a:r>
          </a:p>
        </p:txBody>
      </p:sp>
      <p:sp>
        <p:nvSpPr>
          <p:cNvPr id="3" name="Content Placeholder 2"/>
          <p:cNvSpPr>
            <a:spLocks noGrp="1"/>
          </p:cNvSpPr>
          <p:nvPr>
            <p:ph idx="1"/>
          </p:nvPr>
        </p:nvSpPr>
        <p:spPr>
          <a:xfrm>
            <a:off x="677334" y="1442435"/>
            <a:ext cx="8596668" cy="4598928"/>
          </a:xfrm>
        </p:spPr>
        <p:txBody>
          <a:bodyPr/>
          <a:lstStyle/>
          <a:p>
            <a:r>
              <a:rPr lang="en-US" dirty="0"/>
              <a:t>The general price of crude oil is the main elements that determine the price of gasoline. </a:t>
            </a:r>
            <a:endParaRPr lang="en-US" dirty="0" smtClean="0"/>
          </a:p>
          <a:p>
            <a:r>
              <a:rPr lang="en-US" dirty="0" smtClean="0"/>
              <a:t>The </a:t>
            </a:r>
            <a:r>
              <a:rPr lang="en-US" dirty="0"/>
              <a:t>amount of crude oil which also contributes by assessing the price of gas, changes based on time, and across the different parts of the country. </a:t>
            </a:r>
            <a:endParaRPr lang="en-US" dirty="0" smtClean="0"/>
          </a:p>
          <a:p>
            <a:r>
              <a:rPr lang="en-US" dirty="0" smtClean="0"/>
              <a:t>According </a:t>
            </a:r>
            <a:r>
              <a:rPr lang="en-US" dirty="0"/>
              <a:t>to Leas et al. (2018), many factors affect the price of crude oil, which also affects the general cost of gasoline. </a:t>
            </a:r>
            <a:endParaRPr lang="en-US" dirty="0" smtClean="0"/>
          </a:p>
          <a:p>
            <a:r>
              <a:rPr lang="en-US" dirty="0" smtClean="0"/>
              <a:t>They </a:t>
            </a:r>
            <a:r>
              <a:rPr lang="en-US" dirty="0"/>
              <a:t>include; the general market elements and other factors that are associated with trading and financial markets. </a:t>
            </a:r>
            <a:endParaRPr lang="en-US" dirty="0" smtClean="0"/>
          </a:p>
          <a:p>
            <a:r>
              <a:rPr lang="en-US" dirty="0" smtClean="0"/>
              <a:t>Generally</a:t>
            </a:r>
            <a:r>
              <a:rPr lang="en-US" dirty="0"/>
              <a:t>, the rise of the production cost of oil in the United States in the previous years has assisted in reducing the burden subjected to the prices of gasoline.</a:t>
            </a:r>
          </a:p>
        </p:txBody>
      </p:sp>
    </p:spTree>
    <p:extLst>
      <p:ext uri="{BB962C8B-B14F-4D97-AF65-F5344CB8AC3E}">
        <p14:creationId xmlns:p14="http://schemas.microsoft.com/office/powerpoint/2010/main" val="4226389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Taxes </a:t>
            </a:r>
            <a:endParaRPr lang="en-US" dirty="0"/>
          </a:p>
        </p:txBody>
      </p:sp>
      <p:sp>
        <p:nvSpPr>
          <p:cNvPr id="3" name="Content Placeholder 2"/>
          <p:cNvSpPr>
            <a:spLocks noGrp="1"/>
          </p:cNvSpPr>
          <p:nvPr>
            <p:ph idx="1"/>
          </p:nvPr>
        </p:nvSpPr>
        <p:spPr/>
        <p:txBody>
          <a:bodyPr/>
          <a:lstStyle/>
          <a:p>
            <a:r>
              <a:rPr lang="en-US" dirty="0"/>
              <a:t>The government of the country also contributes more on determining the general prices of the gasoline. For instance, the local administration policies on taxes provide either by increasing or reducing the gasoline prices. </a:t>
            </a:r>
            <a:endParaRPr lang="en-US" dirty="0" smtClean="0"/>
          </a:p>
          <a:p>
            <a:r>
              <a:rPr lang="en-US" dirty="0" smtClean="0"/>
              <a:t>For </a:t>
            </a:r>
            <a:r>
              <a:rPr lang="en-US" dirty="0"/>
              <a:t>example, the state gasoline cut out tax can be18.30¢ per gallon. This is because many funds are set aside to repair the roads because most of the gas is transported using ways. </a:t>
            </a:r>
            <a:endParaRPr lang="en-US" dirty="0" smtClean="0"/>
          </a:p>
          <a:p>
            <a:r>
              <a:rPr lang="en-US" dirty="0" smtClean="0"/>
              <a:t>This </a:t>
            </a:r>
            <a:r>
              <a:rPr lang="en-US" dirty="0"/>
              <a:t>can either be a favor or discouragement to the citizens depending on the state of the economy.  On July 1 last year, the aggregate tax imposed by the state on gasoline per gallon was around 28.62¢. </a:t>
            </a:r>
            <a:endParaRPr lang="en-US" dirty="0" smtClean="0"/>
          </a:p>
          <a:p>
            <a:r>
              <a:rPr lang="en-US" dirty="0" smtClean="0"/>
              <a:t>Generally</a:t>
            </a:r>
            <a:r>
              <a:rPr lang="en-US" dirty="0"/>
              <a:t>, taxes on sales as well as taxes imposed by the local and state administration can have an essential influence on the price of gasoline in different parts of the world (Leas et al. 2018).</a:t>
            </a:r>
          </a:p>
        </p:txBody>
      </p:sp>
    </p:spTree>
    <p:extLst>
      <p:ext uri="{BB962C8B-B14F-4D97-AF65-F5344CB8AC3E}">
        <p14:creationId xmlns:p14="http://schemas.microsoft.com/office/powerpoint/2010/main" val="3938890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Supply and Marketing Cost</a:t>
            </a:r>
          </a:p>
        </p:txBody>
      </p:sp>
      <p:sp>
        <p:nvSpPr>
          <p:cNvPr id="3" name="Content Placeholder 2"/>
          <p:cNvSpPr>
            <a:spLocks noGrp="1"/>
          </p:cNvSpPr>
          <p:nvPr>
            <p:ph idx="1"/>
          </p:nvPr>
        </p:nvSpPr>
        <p:spPr/>
        <p:txBody>
          <a:bodyPr/>
          <a:lstStyle/>
          <a:p>
            <a:r>
              <a:rPr lang="en-US" dirty="0"/>
              <a:t>The cost incurred on the transportation of finished product like gasoline from the main points of production or refining point to the main supply points also determines the price the gas across the country.  </a:t>
            </a:r>
            <a:endParaRPr lang="en-US" dirty="0" smtClean="0"/>
          </a:p>
          <a:p>
            <a:r>
              <a:rPr lang="en-US" dirty="0" smtClean="0"/>
              <a:t>This </a:t>
            </a:r>
            <a:r>
              <a:rPr lang="en-US" dirty="0"/>
              <a:t>includes transporting gasoline using trucks from racks to market outlets like the gasoline station and convenience stores as well as and distributing the gas to the consumers in the market. </a:t>
            </a:r>
            <a:endParaRPr lang="en-US" dirty="0" smtClean="0"/>
          </a:p>
          <a:p>
            <a:r>
              <a:rPr lang="en-US" dirty="0" smtClean="0"/>
              <a:t>The </a:t>
            </a:r>
            <a:r>
              <a:rPr lang="en-US" dirty="0"/>
              <a:t>conventional method used in the transportation of gasoline is ships, truck, pipelines, and railcars, which are very expensive to construct and maintain them, therefore, leading to the increase in the price of the gasoline. </a:t>
            </a:r>
          </a:p>
        </p:txBody>
      </p:sp>
    </p:spTree>
    <p:extLst>
      <p:ext uri="{BB962C8B-B14F-4D97-AF65-F5344CB8AC3E}">
        <p14:creationId xmlns:p14="http://schemas.microsoft.com/office/powerpoint/2010/main" val="583983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a:t>Also, there are other external costs, like labor and utilities. However, all these factors contribute to the general increase in the price of gas in the market. </a:t>
            </a:r>
            <a:endParaRPr lang="en-US" dirty="0" smtClean="0"/>
          </a:p>
          <a:p>
            <a:r>
              <a:rPr lang="en-US" dirty="0" smtClean="0"/>
              <a:t>Amarfio</a:t>
            </a:r>
            <a:r>
              <a:rPr lang="en-US" dirty="0"/>
              <a:t>, (2017) proposed that autonomous businessmen, especially those who buy gas from refiners and other wholesalers for resale to the general consumers. </a:t>
            </a:r>
            <a:endParaRPr lang="en-US" dirty="0" smtClean="0"/>
          </a:p>
          <a:p>
            <a:r>
              <a:rPr lang="en-US" dirty="0" smtClean="0"/>
              <a:t>The </a:t>
            </a:r>
            <a:r>
              <a:rPr lang="en-US" dirty="0"/>
              <a:t>difference of the prices from the movement from different points shows a precise local market circumstance and aspects, such as the fueling location and the marketing approach of the owner have an overall impact to the prize of the gasoline.</a:t>
            </a:r>
          </a:p>
        </p:txBody>
      </p:sp>
    </p:spTree>
    <p:extLst>
      <p:ext uri="{BB962C8B-B14F-4D97-AF65-F5344CB8AC3E}">
        <p14:creationId xmlns:p14="http://schemas.microsoft.com/office/powerpoint/2010/main" val="42464718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cost of refining gasoline</a:t>
            </a:r>
          </a:p>
        </p:txBody>
      </p:sp>
      <p:sp>
        <p:nvSpPr>
          <p:cNvPr id="3" name="Content Placeholder 2"/>
          <p:cNvSpPr>
            <a:spLocks noGrp="1"/>
          </p:cNvSpPr>
          <p:nvPr>
            <p:ph idx="1"/>
          </p:nvPr>
        </p:nvSpPr>
        <p:spPr/>
        <p:txBody>
          <a:bodyPr>
            <a:normAutofit/>
          </a:bodyPr>
          <a:lstStyle/>
          <a:p>
            <a:r>
              <a:rPr lang="en-US" dirty="0"/>
              <a:t>Converting crude oil into gas needs to undergo a refining process. </a:t>
            </a:r>
            <a:endParaRPr lang="en-US" dirty="0" smtClean="0"/>
          </a:p>
          <a:p>
            <a:r>
              <a:rPr lang="en-US" dirty="0" smtClean="0"/>
              <a:t>However</a:t>
            </a:r>
            <a:r>
              <a:rPr lang="en-US" dirty="0"/>
              <a:t>, the cost of refining changes concerning the specification of the intended final product and the condiments that are used to boost it. </a:t>
            </a:r>
            <a:endParaRPr lang="en-US" dirty="0" smtClean="0"/>
          </a:p>
          <a:p>
            <a:r>
              <a:rPr lang="en-US" dirty="0" smtClean="0"/>
              <a:t>For </a:t>
            </a:r>
            <a:r>
              <a:rPr lang="en-US" dirty="0"/>
              <a:t>instance, gasoline produced during summer usually has a low rate of vaporization that is needed to remove excess air pollution. </a:t>
            </a:r>
            <a:endParaRPr lang="en-US" dirty="0" smtClean="0"/>
          </a:p>
          <a:p>
            <a:r>
              <a:rPr lang="en-US" dirty="0" smtClean="0"/>
              <a:t>This </a:t>
            </a:r>
            <a:r>
              <a:rPr lang="en-US" dirty="0"/>
              <a:t>imposes an extra cost that makes gas to have varying price charge.</a:t>
            </a:r>
          </a:p>
          <a:p>
            <a:pPr marL="0" indent="0">
              <a:buNone/>
            </a:pPr>
            <a:endParaRPr lang="en-US" dirty="0"/>
          </a:p>
          <a:p>
            <a:endParaRPr lang="en-US" dirty="0"/>
          </a:p>
        </p:txBody>
      </p:sp>
    </p:spTree>
    <p:extLst>
      <p:ext uri="{BB962C8B-B14F-4D97-AF65-F5344CB8AC3E}">
        <p14:creationId xmlns:p14="http://schemas.microsoft.com/office/powerpoint/2010/main" val="3301101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a:t>Additionally, gasoline is sometimes prepared at different power and performance levels of octanes like the 87, 89, and 93, therefore, the greater the octane, the higher the manufacturing cost of gasoline making it have price difference. </a:t>
            </a:r>
            <a:endParaRPr lang="en-US" dirty="0" smtClean="0"/>
          </a:p>
          <a:p>
            <a:r>
              <a:rPr lang="en-US" dirty="0" smtClean="0"/>
              <a:t>Gas </a:t>
            </a:r>
            <a:r>
              <a:rPr lang="en-US" dirty="0"/>
              <a:t>has an additional cleansing agent that wash engines and improve their performance. </a:t>
            </a:r>
            <a:endParaRPr lang="en-US" dirty="0" smtClean="0"/>
          </a:p>
          <a:p>
            <a:r>
              <a:rPr lang="en-US" dirty="0" smtClean="0"/>
              <a:t>These </a:t>
            </a:r>
            <a:r>
              <a:rPr lang="en-US" dirty="0"/>
              <a:t>other requirements and activities also increase the cost. Cost to refine gasoline varies between $.40 and $.70 per gallon, subjected to either summer or winter season being used (Leas et al. 2018). </a:t>
            </a:r>
          </a:p>
        </p:txBody>
      </p:sp>
    </p:spTree>
    <p:extLst>
      <p:ext uri="{BB962C8B-B14F-4D97-AF65-F5344CB8AC3E}">
        <p14:creationId xmlns:p14="http://schemas.microsoft.com/office/powerpoint/2010/main" val="1820508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Location </a:t>
            </a:r>
            <a:endParaRPr lang="en-US" dirty="0"/>
          </a:p>
        </p:txBody>
      </p:sp>
      <p:sp>
        <p:nvSpPr>
          <p:cNvPr id="5" name="Content Placeholder 4"/>
          <p:cNvSpPr>
            <a:spLocks noGrp="1"/>
          </p:cNvSpPr>
          <p:nvPr>
            <p:ph idx="1"/>
          </p:nvPr>
        </p:nvSpPr>
        <p:spPr/>
        <p:txBody>
          <a:bodyPr/>
          <a:lstStyle/>
          <a:p>
            <a:r>
              <a:rPr lang="en-US" dirty="0"/>
              <a:t>The location of either the gasoline production site or the supply point affects the price of the gasoline. </a:t>
            </a:r>
            <a:endParaRPr lang="en-US" dirty="0" smtClean="0"/>
          </a:p>
          <a:p>
            <a:r>
              <a:rPr lang="en-US" dirty="0" smtClean="0"/>
              <a:t>The </a:t>
            </a:r>
            <a:r>
              <a:rPr lang="en-US" dirty="0"/>
              <a:t>expenses of taking the business by individual gasoline wholesalers vary critically depending on whether the gasoline fueling station is located near or far. </a:t>
            </a:r>
            <a:endParaRPr lang="en-US" dirty="0" smtClean="0"/>
          </a:p>
          <a:p>
            <a:r>
              <a:rPr lang="en-US" dirty="0" smtClean="0"/>
              <a:t>Generally</a:t>
            </a:r>
            <a:r>
              <a:rPr lang="en-US" dirty="0"/>
              <a:t>, it involves some costs like wages and salaries, welfares, tools, lease and rent payments, insurance, overhead cost, and local fees. Also, retail stations that are very close to each other can have unique traffic arrangements, rent, and sources of supply that influence the price of gasoline. </a:t>
            </a:r>
            <a:endParaRPr lang="en-US" dirty="0" smtClean="0"/>
          </a:p>
          <a:p>
            <a:r>
              <a:rPr lang="en-US" dirty="0" smtClean="0"/>
              <a:t>In </a:t>
            </a:r>
            <a:r>
              <a:rPr lang="en-US" dirty="0"/>
              <a:t>simple terms, the location and number of competitors also impact the prices of gas because they can set different price tags on their products. </a:t>
            </a:r>
          </a:p>
        </p:txBody>
      </p:sp>
    </p:spTree>
    <p:extLst>
      <p:ext uri="{BB962C8B-B14F-4D97-AF65-F5344CB8AC3E}">
        <p14:creationId xmlns:p14="http://schemas.microsoft.com/office/powerpoint/2010/main" val="3432836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Geopolitics </a:t>
            </a:r>
            <a:endParaRPr lang="en-US" dirty="0"/>
          </a:p>
        </p:txBody>
      </p:sp>
      <p:sp>
        <p:nvSpPr>
          <p:cNvPr id="3" name="Content Placeholder 2"/>
          <p:cNvSpPr>
            <a:spLocks noGrp="1"/>
          </p:cNvSpPr>
          <p:nvPr>
            <p:ph idx="1"/>
          </p:nvPr>
        </p:nvSpPr>
        <p:spPr/>
        <p:txBody>
          <a:bodyPr/>
          <a:lstStyle/>
          <a:p>
            <a:r>
              <a:rPr lang="en-US" dirty="0"/>
              <a:t>Amarfio (2017) also urged that the geopolitical landscape impacting the prize of gasoline has moved intensely from the year 2009 to the year 2013. </a:t>
            </a:r>
            <a:endParaRPr lang="en-US" dirty="0" smtClean="0"/>
          </a:p>
          <a:p>
            <a:r>
              <a:rPr lang="en-US" dirty="0" smtClean="0"/>
              <a:t>The </a:t>
            </a:r>
            <a:r>
              <a:rPr lang="en-US" dirty="0"/>
              <a:t>United States is among the world’s major producers of the natural gas and petroleum hydrocarbons, which is directly reflecting the production of Russia and Saudi Arabia. </a:t>
            </a:r>
            <a:endParaRPr lang="en-US" dirty="0" smtClean="0"/>
          </a:p>
          <a:p>
            <a:r>
              <a:rPr lang="en-US" dirty="0" smtClean="0"/>
              <a:t>Several </a:t>
            </a:r>
            <a:r>
              <a:rPr lang="en-US" dirty="0"/>
              <a:t>companies are accountable for the popularity of United States production of oil, and each one is coming up with their own distinct choices concerning output and </a:t>
            </a:r>
            <a:r>
              <a:rPr lang="en-US" dirty="0" smtClean="0"/>
              <a:t>investment. </a:t>
            </a:r>
            <a:endParaRPr lang="en-US" dirty="0"/>
          </a:p>
        </p:txBody>
      </p:sp>
    </p:spTree>
    <p:extLst>
      <p:ext uri="{BB962C8B-B14F-4D97-AF65-F5344CB8AC3E}">
        <p14:creationId xmlns:p14="http://schemas.microsoft.com/office/powerpoint/2010/main" val="11143208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a:t>These corporations are competing at a higher rate, and the U.S. firms in the oil industry are not working together to attain a geopolitical target, which is contrary to the producers. </a:t>
            </a:r>
            <a:endParaRPr lang="en-US" dirty="0" smtClean="0"/>
          </a:p>
          <a:p>
            <a:r>
              <a:rPr lang="en-US" dirty="0" smtClean="0"/>
              <a:t>The </a:t>
            </a:r>
            <a:r>
              <a:rPr lang="en-US" dirty="0"/>
              <a:t>attempt by United States companies to control market prices be economically counterproductive would establish a violation of antitrust laws that affects the prices of gasoline. </a:t>
            </a:r>
            <a:endParaRPr lang="en-US" dirty="0" smtClean="0"/>
          </a:p>
          <a:p>
            <a:r>
              <a:rPr lang="en-US" dirty="0" smtClean="0"/>
              <a:t>The </a:t>
            </a:r>
            <a:r>
              <a:rPr lang="en-US" dirty="0"/>
              <a:t>markets remain to dangle on any term from the Iranian command or any other country that is based on gasoline production; therefore, this can cause gasoline prices to go wild.</a:t>
            </a:r>
          </a:p>
        </p:txBody>
      </p:sp>
    </p:spTree>
    <p:extLst>
      <p:ext uri="{BB962C8B-B14F-4D97-AF65-F5344CB8AC3E}">
        <p14:creationId xmlns:p14="http://schemas.microsoft.com/office/powerpoint/2010/main" val="7995877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Commodities market presentation </a:t>
            </a:r>
            <a:endParaRPr lang="en-US" dirty="0"/>
          </a:p>
        </p:txBody>
      </p:sp>
      <p:sp>
        <p:nvSpPr>
          <p:cNvPr id="3" name="Content Placeholder 2"/>
          <p:cNvSpPr>
            <a:spLocks noGrp="1"/>
          </p:cNvSpPr>
          <p:nvPr>
            <p:ph idx="1"/>
          </p:nvPr>
        </p:nvSpPr>
        <p:spPr/>
        <p:txBody>
          <a:bodyPr/>
          <a:lstStyle/>
          <a:p>
            <a:r>
              <a:rPr lang="en-US" dirty="0"/>
              <a:t>Another factor that causes price changes of the gasoline is the price speculation of the goods market, especially on materials that are used to produce gas like the crude oil. </a:t>
            </a:r>
            <a:endParaRPr lang="en-US" dirty="0" smtClean="0"/>
          </a:p>
          <a:p>
            <a:r>
              <a:rPr lang="en-US" dirty="0" smtClean="0"/>
              <a:t>However</a:t>
            </a:r>
            <a:r>
              <a:rPr lang="en-US" dirty="0"/>
              <a:t>, they make the prizes either to increase or decrease (Penfold, 2019). In the case where the price of the raw materials or gasoline finished product will hike, then prices are likely to increase because people will make more purchases and save for future use. </a:t>
            </a:r>
            <a:endParaRPr lang="en-US" dirty="0" smtClean="0"/>
          </a:p>
          <a:p>
            <a:r>
              <a:rPr lang="en-US" dirty="0" smtClean="0"/>
              <a:t>Contrary </a:t>
            </a:r>
            <a:r>
              <a:rPr lang="en-US" dirty="0"/>
              <a:t>to the other situation when prices are anticipated to be low where people will keep and wait until the real-time to reach so that they can purchase at a lower price. Many sellers and retailers mostly practice these anticipations.</a:t>
            </a:r>
          </a:p>
        </p:txBody>
      </p:sp>
    </p:spTree>
    <p:extLst>
      <p:ext uri="{BB962C8B-B14F-4D97-AF65-F5344CB8AC3E}">
        <p14:creationId xmlns:p14="http://schemas.microsoft.com/office/powerpoint/2010/main" val="29299146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Disruptions of the supply network </a:t>
            </a:r>
          </a:p>
        </p:txBody>
      </p:sp>
      <p:sp>
        <p:nvSpPr>
          <p:cNvPr id="3" name="Content Placeholder 2"/>
          <p:cNvSpPr>
            <a:spLocks noGrp="1"/>
          </p:cNvSpPr>
          <p:nvPr>
            <p:ph idx="1"/>
          </p:nvPr>
        </p:nvSpPr>
        <p:spPr/>
        <p:txBody>
          <a:bodyPr/>
          <a:lstStyle/>
          <a:p>
            <a:r>
              <a:rPr lang="en-US" dirty="0"/>
              <a:t>Intermissions in the movement of crude oil over the supply network can cause the prizes of gasoline to raise or reduce. </a:t>
            </a:r>
            <a:endParaRPr lang="en-US" dirty="0" smtClean="0"/>
          </a:p>
          <a:p>
            <a:r>
              <a:rPr lang="en-US" dirty="0" smtClean="0"/>
              <a:t>In </a:t>
            </a:r>
            <a:r>
              <a:rPr lang="en-US" dirty="0"/>
              <a:t>most cases, the interruptions are natural disasters such as the Hurricane Katrina, the Gulf Coast-BP oil spill, and also political uncertainty in producing countries such as Iraq, Libya, Yemen, Saudi Arabia, Venezuela, and Nigeria in America. </a:t>
            </a:r>
            <a:endParaRPr lang="en-US" dirty="0" smtClean="0"/>
          </a:p>
          <a:p>
            <a:r>
              <a:rPr lang="en-US" dirty="0" smtClean="0"/>
              <a:t>Where </a:t>
            </a:r>
            <a:r>
              <a:rPr lang="en-US" dirty="0"/>
              <a:t>interruptions are not there, and there is a smooth supply of the gasoline, there is no high impact on the prizes as when compared when the disruptions are present (Penfold, (2019).</a:t>
            </a:r>
          </a:p>
        </p:txBody>
      </p:sp>
    </p:spTree>
    <p:extLst>
      <p:ext uri="{BB962C8B-B14F-4D97-AF65-F5344CB8AC3E}">
        <p14:creationId xmlns:p14="http://schemas.microsoft.com/office/powerpoint/2010/main" val="39130845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Conclusion </a:t>
            </a:r>
            <a:endParaRPr lang="en-US" dirty="0"/>
          </a:p>
        </p:txBody>
      </p:sp>
      <p:sp>
        <p:nvSpPr>
          <p:cNvPr id="3" name="Content Placeholder 2"/>
          <p:cNvSpPr>
            <a:spLocks noGrp="1"/>
          </p:cNvSpPr>
          <p:nvPr>
            <p:ph idx="1"/>
          </p:nvPr>
        </p:nvSpPr>
        <p:spPr/>
        <p:txBody>
          <a:bodyPr/>
          <a:lstStyle/>
          <a:p>
            <a:r>
              <a:rPr lang="en-US" dirty="0"/>
              <a:t>The above factors discussed above have a significant impact on the general prices of gasoline. </a:t>
            </a:r>
            <a:endParaRPr lang="en-US" dirty="0" smtClean="0"/>
          </a:p>
          <a:p>
            <a:r>
              <a:rPr lang="en-US" dirty="0" smtClean="0"/>
              <a:t>Therefore</a:t>
            </a:r>
            <a:r>
              <a:rPr lang="en-US" dirty="0"/>
              <a:t>, emphasis needs to be placed ahead, especially by the producing countries and also other countries to ensure that there is fare prize charge of the gas that is affordable by the people. </a:t>
            </a:r>
            <a:endParaRPr lang="en-US" dirty="0" smtClean="0"/>
          </a:p>
          <a:p>
            <a:r>
              <a:rPr lang="en-US" dirty="0" smtClean="0"/>
              <a:t>State </a:t>
            </a:r>
            <a:r>
              <a:rPr lang="en-US" dirty="0"/>
              <a:t>government should also work in hand to ensure that economic conditions are well structured that favor gasoline consumption like the elimination of tax or reducing taxes.</a:t>
            </a:r>
          </a:p>
        </p:txBody>
      </p:sp>
    </p:spTree>
    <p:extLst>
      <p:ext uri="{BB962C8B-B14F-4D97-AF65-F5344CB8AC3E}">
        <p14:creationId xmlns:p14="http://schemas.microsoft.com/office/powerpoint/2010/main" val="13342707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Bibliography</a:t>
            </a:r>
            <a:endParaRPr lang="en-US" dirty="0"/>
          </a:p>
        </p:txBody>
      </p:sp>
      <p:sp>
        <p:nvSpPr>
          <p:cNvPr id="3" name="Content Placeholder 2"/>
          <p:cNvSpPr>
            <a:spLocks noGrp="1"/>
          </p:cNvSpPr>
          <p:nvPr>
            <p:ph idx="1"/>
          </p:nvPr>
        </p:nvSpPr>
        <p:spPr/>
        <p:txBody>
          <a:bodyPr/>
          <a:lstStyle/>
          <a:p>
            <a:r>
              <a:rPr lang="en-US" dirty="0"/>
              <a:t>Laes, E., Mayeres, I., Renders, N., Valkering, P., &amp; Verbeke, S. (2018). How do policies help to increase the uptake of carbon reduction measures in the EU residential sector? Evidence from recent studies. Renewable and Sustainable Energy Reviews, 94, 234-250.</a:t>
            </a:r>
          </a:p>
          <a:p>
            <a:r>
              <a:rPr lang="en-US" dirty="0"/>
              <a:t>Amarfio, E. M. (2017). Determining the Global Pricing of Crude Oil Using Trend Analysis and Numerical Modelling. Ghana Journal of Technology, 2(1), 82-90.</a:t>
            </a:r>
          </a:p>
          <a:p>
            <a:r>
              <a:rPr lang="en-US" dirty="0"/>
              <a:t>Penfold, S. (2019). Cyril Shelford, Gasoline, and the Politics of Free Enterprise in Postwar British Columbia. Canadian Historical Review, 100(2), 137-159</a:t>
            </a:r>
            <a:r>
              <a:rPr lang="en-US" dirty="0" smtClean="0"/>
              <a:t>.</a:t>
            </a:r>
            <a:endParaRPr lang="en-US" dirty="0"/>
          </a:p>
        </p:txBody>
      </p:sp>
    </p:spTree>
    <p:extLst>
      <p:ext uri="{BB962C8B-B14F-4D97-AF65-F5344CB8AC3E}">
        <p14:creationId xmlns:p14="http://schemas.microsoft.com/office/powerpoint/2010/main" val="165154523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250</TotalTime>
  <Words>1625</Words>
  <Application>Microsoft Office PowerPoint</Application>
  <PresentationFormat>Widescreen</PresentationFormat>
  <Paragraphs>66</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Trebuchet MS</vt:lpstr>
      <vt:lpstr>Wingdings 3</vt:lpstr>
      <vt:lpstr>Facet</vt:lpstr>
      <vt:lpstr>FUEL ECONOMY  INSTITUTION AFFILIATION  STUDENT’S NAME  DATE    </vt:lpstr>
      <vt:lpstr>Fuel Economy</vt:lpstr>
      <vt:lpstr>The cost of crude oil</vt:lpstr>
      <vt:lpstr>Taxes </vt:lpstr>
      <vt:lpstr>Supply and Marketing Cost</vt:lpstr>
      <vt:lpstr>Cont..</vt:lpstr>
      <vt:lpstr>The cost of refining gasoline</vt:lpstr>
      <vt:lpstr>Cont.…</vt:lpstr>
      <vt:lpstr>Location </vt:lpstr>
      <vt:lpstr>Geopolitics </vt:lpstr>
      <vt:lpstr>Cont.…</vt:lpstr>
      <vt:lpstr>Commodities market presentation </vt:lpstr>
      <vt:lpstr>Disruptions of the supply network </vt:lpstr>
      <vt:lpstr>Conclusion </vt:lpstr>
      <vt:lpstr>Bibliography</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FUEL ECONOMY STUDENTS NAME INSTITUTION AFFILIATION DATE</dc:title>
  <dc:creator>Windows User</dc:creator>
  <cp:lastModifiedBy>Windows User</cp:lastModifiedBy>
  <cp:revision>4</cp:revision>
  <dcterms:created xsi:type="dcterms:W3CDTF">2019-07-30T11:11:43Z</dcterms:created>
  <dcterms:modified xsi:type="dcterms:W3CDTF">2019-07-30T15:22:24Z</dcterms:modified>
</cp:coreProperties>
</file>